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8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9144000"/>
  <p:notesSz cx="6858000" cy="9144000"/>
  <p:embeddedFontLst>
    <p:embeddedFont>
      <p:font typeface="Lexend Light"/>
      <p:regular r:id="rId35"/>
      <p:bold r:id="rId36"/>
    </p:embeddedFont>
    <p:embeddedFont>
      <p:font typeface="Outfit"/>
      <p:regular r:id="rId37"/>
      <p:bold r:id="rId38"/>
    </p:embeddedFont>
    <p:embeddedFont>
      <p:font typeface="Lexend Medium"/>
      <p:regular r:id="rId39"/>
      <p:bold r:id="rId40"/>
    </p:embeddedFont>
    <p:embeddedFont>
      <p:font typeface="Lexend"/>
      <p:regular r:id="rId41"/>
      <p:bold r:id="rId42"/>
    </p:embeddedFont>
    <p:embeddedFont>
      <p:font typeface="Archivo Black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Medium-bold.fntdata"/><Relationship Id="rId20" Type="http://schemas.openxmlformats.org/officeDocument/2006/relationships/slide" Target="slides/slide16.xml"/><Relationship Id="rId42" Type="http://schemas.openxmlformats.org/officeDocument/2006/relationships/font" Target="fonts/Lexend-bold.fntdata"/><Relationship Id="rId41" Type="http://schemas.openxmlformats.org/officeDocument/2006/relationships/font" Target="fonts/Lexend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ArchivoBlack-regular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LexendLight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Outfit-regular.fntdata"/><Relationship Id="rId14" Type="http://schemas.openxmlformats.org/officeDocument/2006/relationships/slide" Target="slides/slide10.xml"/><Relationship Id="rId36" Type="http://schemas.openxmlformats.org/officeDocument/2006/relationships/font" Target="fonts/LexendLight-bold.fntdata"/><Relationship Id="rId17" Type="http://schemas.openxmlformats.org/officeDocument/2006/relationships/slide" Target="slides/slide13.xml"/><Relationship Id="rId39" Type="http://schemas.openxmlformats.org/officeDocument/2006/relationships/font" Target="fonts/LexendMedium-regular.fntdata"/><Relationship Id="rId16" Type="http://schemas.openxmlformats.org/officeDocument/2006/relationships/slide" Target="slides/slide12.xml"/><Relationship Id="rId38" Type="http://schemas.openxmlformats.org/officeDocument/2006/relationships/font" Target="fonts/Outfit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avlbbqVtkIzIAZC40po5wwM7tOZkknedgXMwEqwMyj8/edit?usp=sharing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160f6d0587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160f6d058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https://docs.google.com/presentation/d/1avlbbqVtkIzIAZC40po5wwM7tOZkknedgXMwEqwMyj8/edit?usp=sharing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1803c1178d_1_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1803c1178d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803c1178d_1_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1803c1178d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1803c1178d_1_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1803c1178d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803c1178d_1_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1803c1178d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1803c1178d_1_1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1803c1178d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1803c1178d_1_10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1803c1178d_1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1803c1178d_1_1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1803c1178d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1803c1178d_1_10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1803c1178d_1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1803c1178d_1_1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1803c1178d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1803c1178d_1_1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1803c1178d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160f6d0587_0_14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160f6d0587_0_1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1803c1178d_1_1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1803c1178d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1803c1178d_1_1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1803c1178d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1803c1178d_1_1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1803c1178d_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1803c1178d_1_10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1803c1178d_1_1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165a6fdea3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165a6fde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1803c1178d_1_10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1803c1178d_1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1803c1178d_1_1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1803c1178d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1803c1178d_1_2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1803c1178d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1803c1178d_1_106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1803c1178d_1_10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160f6d0587_0_17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160f6d0587_0_1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61d35ff26b_1_11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61d35ff26b_1_1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以圖片AI繪圖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準備階段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參考構圖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Generate \n&gt; Realtime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重置畫布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刪除物件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白色背景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清空提示詞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	變更模型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插入\n參考構圖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插入圖片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放大圖片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設定階段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提示詞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複製提示詞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設定提示詞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調整繪圖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參考程度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細部調整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提示詞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取得結果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160f6d0587_0_21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160f6d0587_0_2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803c1178d_1_10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1803c1178d_1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1803c1178d_1_6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1803c1178d_1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69d52a180a_0_11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69d52a180a_0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1803c1178d_1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1803c1178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田野村的小碼頭，一人招呼著對面坐船的人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803c1178d_1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1803c1178d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1803c1178d_1_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1803c1178d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 1">
  <p:cSld name="TITLE_AND_BODY_1_5_3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6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1" name="Google Shape;331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35" name="Google Shape;335;p26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6" name="Google Shape;336;p26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_2">
    <p:bg>
      <p:bgPr>
        <a:solidFill>
          <a:srgbClr val="FFFFF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7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7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7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7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7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4" name="Google Shape;344;p27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_6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7" name="Google Shape;347;p2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2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0" name="Google Shape;350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54" name="Google Shape;354;p2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55" name="Google Shape;355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8" name="Google Shape;358;p2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59" name="Google Shape;359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60" name="Google Shape;360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3" name="Google Shape;363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64" name="Google Shape;364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7" name="Google Shape;367;p28"/>
          <p:cNvSpPr txBox="1"/>
          <p:nvPr/>
        </p:nvSpPr>
        <p:spPr>
          <a:xfrm>
            <a:off x="1883350" y="6431700"/>
            <a:ext cx="63087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_4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1" name="Google Shape;371;p2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72" name="Google Shape;372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6" name="Google Shape;376;p2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7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9" name="Google Shape;379;p3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1" name="Google Shape;381;p3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82" name="Google Shape;382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86" name="Google Shape;386;p3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87" name="Google Shape;387;p3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0" name="Google Shape;390;p3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91" name="Google Shape;391;p3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92" name="Google Shape;392;p3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5" name="Google Shape;395;p3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96" name="Google Shape;396;p3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3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3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1">
  <p:cSld name="TITLE_AND_BODY_1_4_5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2" name="Google Shape;402;p3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3" name="Google Shape;403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7" name="Google Shape;407;p3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2">
  <p:cSld name="TITLE_AND_BODY_1_4_6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2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1" name="Google Shape;411;p3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3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6" name="Google Shape;416;p32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2">
  <p:cSld name="TITLE_AND_BODY_1_8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3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9" name="Google Shape;419;p3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3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2" name="Google Shape;422;p3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26" name="Google Shape;426;p3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27" name="Google Shape;427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31" name="Google Shape;431;p3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32" name="Google Shape;432;p3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3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3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" name="Google Shape;435;p3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36" name="Google Shape;436;p3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3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3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 1">
  <p:cSld name="TITLE_2_1_1_1_1_1">
    <p:bg>
      <p:bgPr>
        <a:solidFill>
          <a:srgbClr val="FFFFFF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4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1" name="Google Shape;441;p3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3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28450" y="0"/>
            <a:ext cx="44155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7" name="Google Shape;447;p34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34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9" name="Google Shape;449;p34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1.png"/><Relationship Id="rId6" Type="http://schemas.openxmlformats.org/officeDocument/2006/relationships/hyperlink" Target="https://l.pulipuli.info/24/hsu" TargetMode="External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Relationship Id="rId4" Type="http://schemas.openxmlformats.org/officeDocument/2006/relationships/image" Target="../media/image31.png"/><Relationship Id="rId9" Type="http://schemas.openxmlformats.org/officeDocument/2006/relationships/hyperlink" Target="https://l.pulipuli.info/24/hsu" TargetMode="External"/><Relationship Id="rId5" Type="http://schemas.openxmlformats.org/officeDocument/2006/relationships/hyperlink" Target="mailto:blog@pulipuli.info" TargetMode="External"/><Relationship Id="rId6" Type="http://schemas.openxmlformats.org/officeDocument/2006/relationships/image" Target="../media/image35.png"/><Relationship Id="rId7" Type="http://schemas.openxmlformats.org/officeDocument/2006/relationships/hyperlink" Target="mailto:chenyt@tku.edu.tw" TargetMode="External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n.radreisen.at/germany-france/bike-and-boat/rhine-bike-path-by-bike-and-boat" TargetMode="External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krea.ai/apps/image/realtime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35"/>
          <p:cNvGrpSpPr/>
          <p:nvPr/>
        </p:nvGrpSpPr>
        <p:grpSpPr>
          <a:xfrm rot="1800102">
            <a:off x="4357119" y="1205726"/>
            <a:ext cx="901708" cy="1446142"/>
            <a:chOff x="4509424" y="1600237"/>
            <a:chExt cx="1184961" cy="1900417"/>
          </a:xfrm>
        </p:grpSpPr>
        <p:grpSp>
          <p:nvGrpSpPr>
            <p:cNvPr id="455" name="Google Shape;455;p35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456" name="Google Shape;456;p35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458" name="Google Shape;458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35"/>
          <p:cNvSpPr/>
          <p:nvPr/>
        </p:nvSpPr>
        <p:spPr>
          <a:xfrm>
            <a:off x="4689375" y="1848700"/>
            <a:ext cx="3519300" cy="358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0" name="Google Shape;46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200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5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中華民國圖書館學會 資訊科技委員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陳勇汀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blog@pulipuli.info</a:t>
            </a:r>
            <a:endParaRPr sz="1800"/>
          </a:p>
        </p:txBody>
      </p:sp>
      <p:sp>
        <p:nvSpPr>
          <p:cNvPr id="462" name="Google Shape;462;p35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grpSp>
        <p:nvGrpSpPr>
          <p:cNvPr id="463" name="Google Shape;463;p35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464" name="Google Shape;464;p3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p35"/>
          <p:cNvGrpSpPr/>
          <p:nvPr/>
        </p:nvGrpSpPr>
        <p:grpSpPr>
          <a:xfrm>
            <a:off x="5433858" y="682274"/>
            <a:ext cx="1351624" cy="1166432"/>
            <a:chOff x="3337500" y="1640525"/>
            <a:chExt cx="3773378" cy="3085800"/>
          </a:xfrm>
        </p:grpSpPr>
        <p:sp>
          <p:nvSpPr>
            <p:cNvPr id="468" name="Google Shape;468;p3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1" name="Google Shape;47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4488" y="1280454"/>
            <a:ext cx="4034099" cy="4014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35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473" name="Google Shape;473;p35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474" name="Google Shape;474;p35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35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477" name="Google Shape;477;p35"/>
            <p:cNvCxnSpPr>
              <a:endCxn id="476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8" name="Google Shape;478;p35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9" name="Google Shape;479;p35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0" name="Google Shape;480;p35"/>
          <p:cNvGrpSpPr/>
          <p:nvPr/>
        </p:nvGrpSpPr>
        <p:grpSpPr>
          <a:xfrm>
            <a:off x="1903996" y="530775"/>
            <a:ext cx="3879574" cy="692401"/>
            <a:chOff x="2460779" y="433075"/>
            <a:chExt cx="4222435" cy="692401"/>
          </a:xfrm>
        </p:grpSpPr>
        <p:sp>
          <p:nvSpPr>
            <p:cNvPr id="481" name="Google Shape;481;p35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482" name="Google Shape;482;p35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https://l.pulipuli.info/24/hsu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483" name="Google Shape;483;p35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484" name="Google Shape;484;p35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485" name="Google Shape;485;p35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486" name="Google Shape;486;p35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7" name="Google Shape;487;p35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8" name="Google Shape;488;p35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89" name="Google Shape;489;p35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490" name="Google Shape;490;p35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1" name="Google Shape;491;p35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2" name="Google Shape;492;p35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493" name="Google Shape;493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" name="Google Shape;494;p35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AI繪圖教學 </a:t>
            </a:r>
            <a:endParaRPr sz="3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x 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教AI學習繪圖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b="0" lang="zh-TW" sz="2500"/>
              <a:t>──4</a:t>
            </a:r>
            <a:r>
              <a:rPr b="0" lang="zh-TW" sz="2500"/>
              <a:t>. 以圖片AI繪圖</a:t>
            </a:r>
            <a:r>
              <a:rPr b="0" lang="zh-TW" sz="2500"/>
              <a:t>──</a:t>
            </a:r>
            <a:endParaRPr b="0" sz="2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重置畫布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3-2. 背景設為白色</a:t>
            </a:r>
            <a:endParaRPr/>
          </a:p>
        </p:txBody>
      </p:sp>
      <p:sp>
        <p:nvSpPr>
          <p:cNvPr id="587" name="Google Shape;587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8" name="Google Shape;588;p4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0" name="Google Shape;5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088" y="1215048"/>
            <a:ext cx="4795825" cy="521665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4"/>
          <p:cNvSpPr/>
          <p:nvPr/>
        </p:nvSpPr>
        <p:spPr>
          <a:xfrm>
            <a:off x="899350" y="4960100"/>
            <a:ext cx="1155300" cy="679200"/>
          </a:xfrm>
          <a:prstGeom prst="wedgeRoundRectCallout">
            <a:avLst>
              <a:gd fmla="val 80827" name="adj1"/>
              <a:gd fmla="val -305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背景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92" name="Google Shape;592;p44"/>
          <p:cNvSpPr/>
          <p:nvPr/>
        </p:nvSpPr>
        <p:spPr>
          <a:xfrm>
            <a:off x="2689175" y="1215050"/>
            <a:ext cx="1155300" cy="679200"/>
          </a:xfrm>
          <a:prstGeom prst="wedgeRoundRectCallout">
            <a:avLst>
              <a:gd fmla="val -17184" name="adj1"/>
              <a:gd fmla="val 10050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顏色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93" name="Google Shape;593;p44"/>
          <p:cNvSpPr/>
          <p:nvPr/>
        </p:nvSpPr>
        <p:spPr>
          <a:xfrm>
            <a:off x="3912850" y="3096200"/>
            <a:ext cx="2132400" cy="858000"/>
          </a:xfrm>
          <a:prstGeom prst="wedgeRoundRectCallout">
            <a:avLst>
              <a:gd fmla="val -76331" name="adj1"/>
              <a:gd fmla="val -6755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C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拉到左上角變成白色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重置畫布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3-3. </a:t>
            </a:r>
            <a:r>
              <a:rPr lang="zh-TW"/>
              <a:t>清空提示詞</a:t>
            </a:r>
            <a:endParaRPr/>
          </a:p>
        </p:txBody>
      </p:sp>
      <p:sp>
        <p:nvSpPr>
          <p:cNvPr id="600" name="Google Shape;600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1" name="Google Shape;601;p4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3" name="Google Shape;6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51" y="1214525"/>
            <a:ext cx="7856100" cy="504115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04" name="Google Shape;604;p45"/>
          <p:cNvSpPr/>
          <p:nvPr/>
        </p:nvSpPr>
        <p:spPr>
          <a:xfrm>
            <a:off x="3302875" y="5226850"/>
            <a:ext cx="2760600" cy="89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05" name="Google Shape;605;p45"/>
          <p:cNvSpPr/>
          <p:nvPr/>
        </p:nvSpPr>
        <p:spPr>
          <a:xfrm>
            <a:off x="4086625" y="4106304"/>
            <a:ext cx="1976700" cy="1025700"/>
          </a:xfrm>
          <a:prstGeom prst="wedgeRoundRectCallout">
            <a:avLst>
              <a:gd fmla="val -33607" name="adj1"/>
              <a:gd fmla="val 740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選取並刪除提示詞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4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重置畫布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3-4. 變更模型為Flux</a:t>
            </a:r>
            <a:endParaRPr/>
          </a:p>
        </p:txBody>
      </p:sp>
      <p:sp>
        <p:nvSpPr>
          <p:cNvPr id="612" name="Google Shape;612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3" name="Google Shape;613;p4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5" name="Google Shape;6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38" y="1537438"/>
            <a:ext cx="7705725" cy="45624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6" name="Google Shape;616;p46"/>
          <p:cNvSpPr/>
          <p:nvPr/>
        </p:nvSpPr>
        <p:spPr>
          <a:xfrm>
            <a:off x="5963075" y="5670875"/>
            <a:ext cx="454800" cy="42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17" name="Google Shape;617;p46"/>
          <p:cNvSpPr/>
          <p:nvPr/>
        </p:nvSpPr>
        <p:spPr>
          <a:xfrm>
            <a:off x="5086425" y="5077300"/>
            <a:ext cx="2127600" cy="593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18" name="Google Shape;618;p46"/>
          <p:cNvSpPr/>
          <p:nvPr/>
        </p:nvSpPr>
        <p:spPr>
          <a:xfrm>
            <a:off x="2986100" y="4804875"/>
            <a:ext cx="1789800" cy="679200"/>
          </a:xfrm>
          <a:prstGeom prst="wedgeRoundRectCallout">
            <a:avLst>
              <a:gd fmla="val 76024" name="adj1"/>
              <a:gd fmla="val 624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選擇Flux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9" name="Google Shape;619;p46"/>
          <p:cNvSpPr/>
          <p:nvPr/>
        </p:nvSpPr>
        <p:spPr>
          <a:xfrm>
            <a:off x="3488350" y="6003150"/>
            <a:ext cx="1716900" cy="679200"/>
          </a:xfrm>
          <a:prstGeom prst="wedgeRoundRectCallout">
            <a:avLst>
              <a:gd fmla="val 101054" name="adj1"/>
              <a:gd fmla="val -6799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變更模型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插入參考構圖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4-1</a:t>
            </a:r>
            <a:r>
              <a:rPr lang="zh-TW"/>
              <a:t>. </a:t>
            </a:r>
            <a:r>
              <a:rPr lang="zh-TW"/>
              <a:t>插入圖片</a:t>
            </a:r>
            <a:endParaRPr/>
          </a:p>
        </p:txBody>
      </p:sp>
      <p:sp>
        <p:nvSpPr>
          <p:cNvPr id="626" name="Google Shape;626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7" name="Google Shape;627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9" name="Google Shape;6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775" y="1153625"/>
            <a:ext cx="5886450" cy="51339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0" name="Google Shape;630;p47"/>
          <p:cNvSpPr/>
          <p:nvPr/>
        </p:nvSpPr>
        <p:spPr>
          <a:xfrm>
            <a:off x="2036375" y="4048925"/>
            <a:ext cx="1716900" cy="679200"/>
          </a:xfrm>
          <a:prstGeom prst="wedgeRoundRectCallout">
            <a:avLst>
              <a:gd fmla="val -50000" name="adj1"/>
              <a:gd fmla="val -10161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上傳圖片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4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插入參考構圖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4-2. </a:t>
            </a:r>
            <a:r>
              <a:rPr lang="zh-TW"/>
              <a:t>放大</a:t>
            </a:r>
            <a:r>
              <a:rPr lang="zh-TW"/>
              <a:t>圖片</a:t>
            </a:r>
            <a:endParaRPr/>
          </a:p>
        </p:txBody>
      </p:sp>
      <p:sp>
        <p:nvSpPr>
          <p:cNvPr id="637" name="Google Shape;637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8" name="Google Shape;638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0" name="Google Shape;6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750" y="1343380"/>
            <a:ext cx="6308699" cy="478343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9"/>
          <p:cNvSpPr/>
          <p:nvPr/>
        </p:nvSpPr>
        <p:spPr>
          <a:xfrm>
            <a:off x="4465450" y="1272300"/>
            <a:ext cx="2145900" cy="30378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325" y="24377"/>
            <a:ext cx="7065454" cy="4890726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8" name="Google Shape;648;p49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設定階段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0"/>
          <p:cNvSpPr txBox="1"/>
          <p:nvPr>
            <p:ph idx="1" type="body"/>
          </p:nvPr>
        </p:nvSpPr>
        <p:spPr>
          <a:xfrm>
            <a:off x="3607075" y="1341325"/>
            <a:ext cx="48216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(The young man is on the pier on the left, smiling and looking for the bearded man on the right)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(The bearded man is in the boat on the right, holding an oar, smiling, and looking at the young man on the left)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(The two look at each other)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(sketch style)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5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設定提示詞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5-1. 複製提示詞</a:t>
            </a:r>
            <a:endParaRPr/>
          </a:p>
        </p:txBody>
      </p:sp>
      <p:sp>
        <p:nvSpPr>
          <p:cNvPr id="655" name="Google Shape;655;p5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6" name="Google Shape;656;p5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8" name="Google Shape;6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403013"/>
            <a:ext cx="2604675" cy="46641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1"/>
          <p:cNvSpPr txBox="1"/>
          <p:nvPr>
            <p:ph idx="1" type="body"/>
          </p:nvPr>
        </p:nvSpPr>
        <p:spPr>
          <a:xfrm>
            <a:off x="2633150" y="1552400"/>
            <a:ext cx="3649500" cy="38499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</a:t>
            </a:r>
            <a:r>
              <a:rPr lang="zh-TW"/>
              <a:t>年輕人在左邊的碼頭上，微笑著尋找右邊的鬍子男)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(鬍子男在右邊的船上，拿著槳，微笑著看著左邊的年輕人)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(兩人對視)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(素描風格)</a:t>
            </a:r>
            <a:endParaRPr/>
          </a:p>
        </p:txBody>
      </p:sp>
      <p:sp>
        <p:nvSpPr>
          <p:cNvPr id="664" name="Google Shape;664;p5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提示詞的考量</a:t>
            </a:r>
            <a:endParaRPr/>
          </a:p>
        </p:txBody>
      </p:sp>
      <p:sp>
        <p:nvSpPr>
          <p:cNvPr id="665" name="Google Shape;665;p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6" name="Google Shape;666;p51"/>
          <p:cNvSpPr/>
          <p:nvPr/>
        </p:nvSpPr>
        <p:spPr>
          <a:xfrm>
            <a:off x="1957950" y="604250"/>
            <a:ext cx="52281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468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一人招呼著對面坐船的人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67" name="Google Shape;6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300" y="528650"/>
            <a:ext cx="830400" cy="8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1"/>
          <p:cNvSpPr/>
          <p:nvPr/>
        </p:nvSpPr>
        <p:spPr>
          <a:xfrm>
            <a:off x="502250" y="1552398"/>
            <a:ext cx="1822800" cy="1461000"/>
          </a:xfrm>
          <a:prstGeom prst="wedgeRoundRectCallout">
            <a:avLst>
              <a:gd fmla="val 69549" name="adj1"/>
              <a:gd fmla="val -1863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兩個物體各自描述，用圓括號隔開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69" name="Google Shape;669;p51"/>
          <p:cNvSpPr/>
          <p:nvPr/>
        </p:nvSpPr>
        <p:spPr>
          <a:xfrm>
            <a:off x="5363250" y="4328974"/>
            <a:ext cx="1822800" cy="830400"/>
          </a:xfrm>
          <a:prstGeom prst="wedgeRoundRectCallout">
            <a:avLst>
              <a:gd fmla="val -111277" name="adj1"/>
              <a:gd fmla="val -2476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風格描述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670" name="Google Shape;67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059" y="5159375"/>
            <a:ext cx="848826" cy="8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設定提示詞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5-2. </a:t>
            </a:r>
            <a:r>
              <a:rPr lang="zh-TW"/>
              <a:t>設定提示詞</a:t>
            </a:r>
            <a:endParaRPr/>
          </a:p>
        </p:txBody>
      </p:sp>
      <p:sp>
        <p:nvSpPr>
          <p:cNvPr id="676" name="Google Shape;676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7" name="Google Shape;677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680" name="Google Shape;6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3437"/>
            <a:ext cx="9144000" cy="4643326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/>
          <p:nvPr/>
        </p:nvSpPr>
        <p:spPr>
          <a:xfrm>
            <a:off x="1150575" y="5153875"/>
            <a:ext cx="1716900" cy="679200"/>
          </a:xfrm>
          <a:prstGeom prst="wedgeRoundRectCallout">
            <a:avLst>
              <a:gd fmla="val 89886" name="adj1"/>
              <a:gd fmla="val 261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貼上提示詞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5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調整AI繪圖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6-1. 調整圖片參考程度 (1/2)</a:t>
            </a:r>
            <a:endParaRPr/>
          </a:p>
        </p:txBody>
      </p:sp>
      <p:sp>
        <p:nvSpPr>
          <p:cNvPr id="688" name="Google Shape;688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9" name="Google Shape;689;p5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1" name="Google Shape;6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8318"/>
            <a:ext cx="9144001" cy="4665014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3"/>
          <p:cNvSpPr/>
          <p:nvPr/>
        </p:nvSpPr>
        <p:spPr>
          <a:xfrm>
            <a:off x="2974125" y="4748550"/>
            <a:ext cx="3198900" cy="422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93" name="Google Shape;693;p53"/>
          <p:cNvSpPr/>
          <p:nvPr/>
        </p:nvSpPr>
        <p:spPr>
          <a:xfrm>
            <a:off x="1561525" y="3619300"/>
            <a:ext cx="2858400" cy="894900"/>
          </a:xfrm>
          <a:prstGeom prst="wedgeRoundRectCallout">
            <a:avLst>
              <a:gd fmla="val 25715" name="adj1"/>
              <a:gd fmla="val 8639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AI Strength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數值越大，與原圖越不像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0" name="Google Shape;500;p36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AI繪圖教學 x 教AI學習繪圖</a:t>
            </a:r>
            <a:endParaRPr/>
          </a:p>
        </p:txBody>
      </p:sp>
      <p:sp>
        <p:nvSpPr>
          <p:cNvPr id="501" name="Google Shape;501;p36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6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6"/>
          <p:cNvSpPr/>
          <p:nvPr/>
        </p:nvSpPr>
        <p:spPr>
          <a:xfrm>
            <a:off x="2313449" y="150717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1. 生成式AI繪圖</a:t>
            </a:r>
            <a:endParaRPr sz="2400"/>
          </a:p>
        </p:txBody>
      </p:sp>
      <p:sp>
        <p:nvSpPr>
          <p:cNvPr id="504" name="Google Shape;504;p36"/>
          <p:cNvSpPr/>
          <p:nvPr/>
        </p:nvSpPr>
        <p:spPr>
          <a:xfrm>
            <a:off x="2313449" y="3483950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3. 教學的繪圖需求</a:t>
            </a:r>
            <a:endParaRPr sz="2400"/>
          </a:p>
        </p:txBody>
      </p:sp>
      <p:sp>
        <p:nvSpPr>
          <p:cNvPr id="505" name="Google Shape;505;p36"/>
          <p:cNvSpPr/>
          <p:nvPr/>
        </p:nvSpPr>
        <p:spPr>
          <a:xfrm>
            <a:off x="2313449" y="451367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4. 以圖片AI繪圖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06" name="Google Shape;506;p36"/>
          <p:cNvSpPr/>
          <p:nvPr/>
        </p:nvSpPr>
        <p:spPr>
          <a:xfrm>
            <a:off x="2313449" y="2454213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2. 提示詞AI繪圖</a:t>
            </a:r>
            <a:endParaRPr sz="2400"/>
          </a:p>
        </p:txBody>
      </p:sp>
      <p:sp>
        <p:nvSpPr>
          <p:cNvPr id="507" name="Google Shape;507;p36"/>
          <p:cNvSpPr/>
          <p:nvPr/>
        </p:nvSpPr>
        <p:spPr>
          <a:xfrm>
            <a:off x="2313449" y="547382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5. 讓AI跟教學看齊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7215"/>
            <a:ext cx="9144001" cy="4708371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5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調整AI繪圖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6-1. 調整圖片參考程度 (2/2)</a:t>
            </a:r>
            <a:endParaRPr/>
          </a:p>
        </p:txBody>
      </p:sp>
      <p:sp>
        <p:nvSpPr>
          <p:cNvPr id="701" name="Google Shape;701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2" name="Google Shape;702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5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54"/>
          <p:cNvSpPr/>
          <p:nvPr/>
        </p:nvSpPr>
        <p:spPr>
          <a:xfrm>
            <a:off x="2974125" y="4748550"/>
            <a:ext cx="3198900" cy="422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5" name="Google Shape;705;p54"/>
          <p:cNvSpPr/>
          <p:nvPr/>
        </p:nvSpPr>
        <p:spPr>
          <a:xfrm>
            <a:off x="1561525" y="3619300"/>
            <a:ext cx="2858400" cy="894900"/>
          </a:xfrm>
          <a:prstGeom prst="wedgeRoundRectCallout">
            <a:avLst>
              <a:gd fmla="val 25715" name="adj1"/>
              <a:gd fmla="val 8639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AI Strength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數值越</a:t>
            </a:r>
            <a:r>
              <a:rPr lang="zh-TW" sz="1800">
                <a:solidFill>
                  <a:srgbClr val="FFFFFF"/>
                </a:solidFill>
              </a:rPr>
              <a:t>小</a:t>
            </a:r>
            <a:r>
              <a:rPr lang="zh-TW" sz="1800">
                <a:solidFill>
                  <a:srgbClr val="FFFFFF"/>
                </a:solidFill>
              </a:rPr>
              <a:t>，與原圖越像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55"/>
          <p:cNvSpPr txBox="1"/>
          <p:nvPr>
            <p:ph type="title"/>
          </p:nvPr>
        </p:nvSpPr>
        <p:spPr>
          <a:xfrm>
            <a:off x="1417750" y="143600"/>
            <a:ext cx="65451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調整AI繪圖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6-2. 用筆刷和橡皮擦修改圖片 (1/2)</a:t>
            </a:r>
            <a:endParaRPr/>
          </a:p>
        </p:txBody>
      </p:sp>
      <p:sp>
        <p:nvSpPr>
          <p:cNvPr id="712" name="Google Shape;712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3" name="Google Shape;713;p5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5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5" name="Google Shape;71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200" y="1805163"/>
            <a:ext cx="5848350" cy="41243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6" name="Google Shape;716;p55"/>
          <p:cNvSpPr/>
          <p:nvPr/>
        </p:nvSpPr>
        <p:spPr>
          <a:xfrm>
            <a:off x="465725" y="3001354"/>
            <a:ext cx="1742100" cy="954300"/>
          </a:xfrm>
          <a:prstGeom prst="wedgeRoundRectCallout">
            <a:avLst>
              <a:gd fmla="val 81046" name="adj1"/>
              <a:gd fmla="val 5462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筆刷：增加顏色色塊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17" name="Google Shape;717;p55"/>
          <p:cNvSpPr/>
          <p:nvPr/>
        </p:nvSpPr>
        <p:spPr>
          <a:xfrm>
            <a:off x="465725" y="4197626"/>
            <a:ext cx="1742100" cy="587400"/>
          </a:xfrm>
          <a:prstGeom prst="wedgeRoundRectCallout">
            <a:avLst>
              <a:gd fmla="val 77376" name="adj1"/>
              <a:gd fmla="val -59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橡皮擦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6"/>
          <p:cNvSpPr txBox="1"/>
          <p:nvPr>
            <p:ph type="title"/>
          </p:nvPr>
        </p:nvSpPr>
        <p:spPr>
          <a:xfrm>
            <a:off x="1417750" y="143600"/>
            <a:ext cx="65451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調整AI繪圖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6-2. 用筆刷和橡皮擦修改圖片 (1/2)</a:t>
            </a:r>
            <a:endParaRPr/>
          </a:p>
        </p:txBody>
      </p:sp>
      <p:sp>
        <p:nvSpPr>
          <p:cNvPr id="723" name="Google Shape;723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4" name="Google Shape;724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5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0862"/>
            <a:ext cx="8839200" cy="460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5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調整AI繪圖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6-3. 修改提示詞</a:t>
            </a:r>
            <a:endParaRPr/>
          </a:p>
        </p:txBody>
      </p:sp>
      <p:sp>
        <p:nvSpPr>
          <p:cNvPr id="733" name="Google Shape;733;p5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4" name="Google Shape;734;p5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5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6" name="Google Shape;73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2692"/>
            <a:ext cx="9144001" cy="489046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57"/>
          <p:cNvSpPr/>
          <p:nvPr/>
        </p:nvSpPr>
        <p:spPr>
          <a:xfrm>
            <a:off x="1150575" y="5153875"/>
            <a:ext cx="1716900" cy="679200"/>
          </a:xfrm>
          <a:prstGeom prst="wedgeRoundRectCallout">
            <a:avLst>
              <a:gd fmla="val 89886" name="adj1"/>
              <a:gd fmla="val 261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修改</a:t>
            </a:r>
            <a:r>
              <a:rPr lang="zh-TW" sz="2400">
                <a:solidFill>
                  <a:srgbClr val="FFFFFF"/>
                </a:solidFill>
              </a:rPr>
              <a:t>提示詞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5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/>
              <a:t>調整AI繪圖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6-4. </a:t>
            </a:r>
            <a:r>
              <a:rPr lang="zh-TW"/>
              <a:t>重新產生一張圖</a:t>
            </a:r>
            <a:endParaRPr/>
          </a:p>
        </p:txBody>
      </p:sp>
      <p:sp>
        <p:nvSpPr>
          <p:cNvPr id="744" name="Google Shape;744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5" name="Google Shape;745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7" name="Google Shape;7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2692"/>
            <a:ext cx="9144001" cy="4890466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58"/>
          <p:cNvSpPr/>
          <p:nvPr/>
        </p:nvSpPr>
        <p:spPr>
          <a:xfrm>
            <a:off x="2867475" y="5082675"/>
            <a:ext cx="6318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49" name="Google Shape;749;p58"/>
          <p:cNvSpPr/>
          <p:nvPr/>
        </p:nvSpPr>
        <p:spPr>
          <a:xfrm>
            <a:off x="1150575" y="3993275"/>
            <a:ext cx="1716900" cy="1000800"/>
          </a:xfrm>
          <a:prstGeom prst="wedgeRoundRectCallout">
            <a:avLst>
              <a:gd fmla="val 57100" name="adj1"/>
              <a:gd fmla="val 8162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Variation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變化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9"/>
          <p:cNvSpPr/>
          <p:nvPr/>
        </p:nvSpPr>
        <p:spPr>
          <a:xfrm>
            <a:off x="6629700" y="1272300"/>
            <a:ext cx="1323900" cy="8007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5" name="Google Shape;75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325" y="24377"/>
            <a:ext cx="7065454" cy="4890726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5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7" name="Google Shape;757;p59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取得結果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6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7. 取得生成結果</a:t>
            </a:r>
            <a:endParaRPr/>
          </a:p>
        </p:txBody>
      </p:sp>
      <p:sp>
        <p:nvSpPr>
          <p:cNvPr id="764" name="Google Shape;764;p6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5" name="Google Shape;765;p6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6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7" name="Google Shape;76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75" y="1269527"/>
            <a:ext cx="7482000" cy="49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60"/>
          <p:cNvSpPr/>
          <p:nvPr/>
        </p:nvSpPr>
        <p:spPr>
          <a:xfrm>
            <a:off x="7634200" y="5751050"/>
            <a:ext cx="434400" cy="52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69" name="Google Shape;769;p60"/>
          <p:cNvSpPr/>
          <p:nvPr/>
        </p:nvSpPr>
        <p:spPr>
          <a:xfrm>
            <a:off x="6077350" y="4818567"/>
            <a:ext cx="1372200" cy="679200"/>
          </a:xfrm>
          <a:prstGeom prst="wedgeRoundRectCallout">
            <a:avLst>
              <a:gd fmla="val 65453" name="adj1"/>
              <a:gd fmla="val 5935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下載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5" name="Google Shape;775;p61"/>
          <p:cNvSpPr txBox="1"/>
          <p:nvPr/>
        </p:nvSpPr>
        <p:spPr>
          <a:xfrm rot="-899651">
            <a:off x="5198574" y="2059206"/>
            <a:ext cx="2628702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你會畫出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    什麼圖片呢？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776" name="Google Shape;77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725" y="2728888"/>
            <a:ext cx="2966775" cy="30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1"/>
          <p:cNvSpPr txBox="1"/>
          <p:nvPr>
            <p:ph idx="2" type="title"/>
          </p:nvPr>
        </p:nvSpPr>
        <p:spPr>
          <a:xfrm>
            <a:off x="441263" y="1333350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實作4-1.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>
                <a:solidFill>
                  <a:schemeClr val="dk1"/>
                </a:solidFill>
              </a:rPr>
              <a:t>以圖片AI繪圖</a:t>
            </a:r>
            <a:endParaRPr sz="2400"/>
          </a:p>
        </p:txBody>
      </p:sp>
      <p:sp>
        <p:nvSpPr>
          <p:cNvPr id="778" name="Google Shape;778;p61"/>
          <p:cNvSpPr txBox="1"/>
          <p:nvPr>
            <p:ph idx="3" type="subTitle"/>
          </p:nvPr>
        </p:nvSpPr>
        <p:spPr>
          <a:xfrm>
            <a:off x="441275" y="2225025"/>
            <a:ext cx="3878100" cy="14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※ 連結都在課程網頁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79" name="Google Shape;77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944175"/>
            <a:ext cx="4240974" cy="31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62"/>
          <p:cNvSpPr txBox="1"/>
          <p:nvPr>
            <p:ph type="title"/>
          </p:nvPr>
        </p:nvSpPr>
        <p:spPr>
          <a:xfrm>
            <a:off x="715550" y="5402200"/>
            <a:ext cx="71562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為什麼每次都不一樣！</a:t>
            </a:r>
            <a:endParaRPr/>
          </a:p>
        </p:txBody>
      </p:sp>
      <p:sp>
        <p:nvSpPr>
          <p:cNvPr id="786" name="Google Shape;786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87" name="Google Shape;787;p62"/>
          <p:cNvPicPr preferRelativeResize="0"/>
          <p:nvPr/>
        </p:nvPicPr>
        <p:blipFill rotWithShape="1">
          <a:blip r:embed="rId3">
            <a:alphaModFix/>
          </a:blip>
          <a:srcRect b="10970" l="52410" r="0" t="6792"/>
          <a:stretch/>
        </p:blipFill>
        <p:spPr>
          <a:xfrm>
            <a:off x="219175" y="907350"/>
            <a:ext cx="3821663" cy="344297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8" name="Google Shape;788;p62"/>
          <p:cNvPicPr preferRelativeResize="0"/>
          <p:nvPr/>
        </p:nvPicPr>
        <p:blipFill rotWithShape="1">
          <a:blip r:embed="rId4">
            <a:alphaModFix/>
          </a:blip>
          <a:srcRect b="0" l="45340" r="0" t="0"/>
          <a:stretch/>
        </p:blipFill>
        <p:spPr>
          <a:xfrm>
            <a:off x="3433551" y="907350"/>
            <a:ext cx="3518801" cy="3442976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9" name="Google Shape;789;p62"/>
          <p:cNvPicPr preferRelativeResize="0"/>
          <p:nvPr/>
        </p:nvPicPr>
        <p:blipFill rotWithShape="1">
          <a:blip r:embed="rId5">
            <a:alphaModFix/>
          </a:blip>
          <a:srcRect b="15333" l="0" r="0" t="0"/>
          <a:stretch/>
        </p:blipFill>
        <p:spPr>
          <a:xfrm>
            <a:off x="6791175" y="2158050"/>
            <a:ext cx="1866950" cy="42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3"/>
          <p:cNvSpPr txBox="1"/>
          <p:nvPr>
            <p:ph idx="4294967295" type="body"/>
          </p:nvPr>
        </p:nvSpPr>
        <p:spPr>
          <a:xfrm>
            <a:off x="4020625" y="1641850"/>
            <a:ext cx="34122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3200"/>
              <a:t>NEXT </a:t>
            </a:r>
            <a:r>
              <a:rPr lang="zh-TW" sz="3200"/>
              <a:t>PART</a:t>
            </a:r>
            <a:r>
              <a:rPr lang="zh-TW" sz="3200"/>
              <a:t>:</a:t>
            </a:r>
            <a:endParaRPr sz="3200"/>
          </a:p>
        </p:txBody>
      </p:sp>
      <p:sp>
        <p:nvSpPr>
          <p:cNvPr id="795" name="Google Shape;795;p63"/>
          <p:cNvSpPr txBox="1"/>
          <p:nvPr>
            <p:ph idx="4294967295" type="title"/>
          </p:nvPr>
        </p:nvSpPr>
        <p:spPr>
          <a:xfrm>
            <a:off x="3967175" y="2381800"/>
            <a:ext cx="46443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200"/>
              <a:t>5</a:t>
            </a:r>
            <a:r>
              <a:rPr lang="zh-TW" sz="4200"/>
              <a:t>. </a:t>
            </a:r>
            <a:r>
              <a:rPr lang="zh-TW" sz="4200"/>
              <a:t>讓AI跟教學看齊</a:t>
            </a:r>
            <a:endParaRPr sz="1600"/>
          </a:p>
        </p:txBody>
      </p:sp>
      <p:sp>
        <p:nvSpPr>
          <p:cNvPr id="796" name="Google Shape;796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97" name="Google Shape;79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000" y="4653003"/>
            <a:ext cx="3202725" cy="724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98" name="Google Shape;79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75" y="1253825"/>
            <a:ext cx="3056075" cy="50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15" name="Google Shape;51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" y="346434"/>
            <a:ext cx="9143999" cy="632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4" name="Google Shape;804;p64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5" name="Google Shape;805;p64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06" name="Google Shape;80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64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09" name="Google Shape;809;p64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810" name="Google Shape;810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64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12" name="Google Shape;812;p64"/>
          <p:cNvSpPr/>
          <p:nvPr/>
        </p:nvSpPr>
        <p:spPr>
          <a:xfrm>
            <a:off x="943650" y="1848700"/>
            <a:ext cx="2509800" cy="24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3" name="Google Shape;813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7024" y="2203812"/>
            <a:ext cx="1723036" cy="1722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4" name="Google Shape;814;p64"/>
          <p:cNvGrpSpPr/>
          <p:nvPr/>
        </p:nvGrpSpPr>
        <p:grpSpPr>
          <a:xfrm>
            <a:off x="150675" y="4813600"/>
            <a:ext cx="4095762" cy="692401"/>
            <a:chOff x="2460779" y="433075"/>
            <a:chExt cx="4222435" cy="692401"/>
          </a:xfrm>
        </p:grpSpPr>
        <p:sp>
          <p:nvSpPr>
            <p:cNvPr id="815" name="Google Shape;815;p64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816" name="Google Shape;816;p64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https://l.pulipuli.info/24/hsu</a:t>
              </a:r>
              <a:r>
                <a:rPr b="1" lang="zh-TW" sz="2100">
                  <a:latin typeface="Outfit"/>
                  <a:ea typeface="Outfit"/>
                  <a:cs typeface="Outfit"/>
                  <a:sym typeface="Outfit"/>
                </a:rPr>
                <a:t> 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「一人招呼著對面坐船的人」</a:t>
            </a:r>
            <a:endParaRPr/>
          </a:p>
        </p:txBody>
      </p:sp>
      <p:sp>
        <p:nvSpPr>
          <p:cNvPr id="521" name="Google Shape;521;p3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2" name="Google Shape;522;p3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523" name="Google Shape;5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00" y="1487612"/>
            <a:ext cx="4605876" cy="30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8"/>
          <p:cNvSpPr/>
          <p:nvPr/>
        </p:nvSpPr>
        <p:spPr>
          <a:xfrm>
            <a:off x="5479100" y="1487600"/>
            <a:ext cx="2949300" cy="3070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?</a:t>
            </a:r>
            <a:endParaRPr sz="1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525" name="Google Shape;525;p38"/>
          <p:cNvSpPr/>
          <p:nvPr/>
        </p:nvSpPr>
        <p:spPr>
          <a:xfrm flipH="1">
            <a:off x="4583675" y="276055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1" name="Google Shape;531;p39"/>
          <p:cNvSpPr txBox="1"/>
          <p:nvPr/>
        </p:nvSpPr>
        <p:spPr>
          <a:xfrm>
            <a:off x="4815513" y="1877475"/>
            <a:ext cx="38781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4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實作4-1.</a:t>
            </a:r>
            <a:endParaRPr b="1" sz="24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以圖片AI繪圖</a:t>
            </a:r>
            <a:endParaRPr b="1" sz="24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32" name="Google Shape;532;p39"/>
          <p:cNvSpPr txBox="1"/>
          <p:nvPr/>
        </p:nvSpPr>
        <p:spPr>
          <a:xfrm>
            <a:off x="4798000" y="2659750"/>
            <a:ext cx="3878100" cy="28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※ 連結都在課程網頁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準備階段</a:t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繪圖階段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Lexend Light"/>
              <a:buAutoNum type="arabicPeriod"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取得結果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33" name="Google Shape;533;p39"/>
          <p:cNvSpPr txBox="1"/>
          <p:nvPr/>
        </p:nvSpPr>
        <p:spPr>
          <a:xfrm rot="-899570">
            <a:off x="707023" y="2091460"/>
            <a:ext cx="2379606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有點複雜喔</a:t>
            </a:r>
            <a:r>
              <a:rPr lang="zh-TW" sz="2400">
                <a:solidFill>
                  <a:srgbClr val="980000"/>
                </a:solidFill>
              </a:rPr>
              <a:t>！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534" name="Google Shape;5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925" y="2728888"/>
            <a:ext cx="2966775" cy="30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9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/>
          <p:nvPr/>
        </p:nvSpPr>
        <p:spPr>
          <a:xfrm>
            <a:off x="1039325" y="1272300"/>
            <a:ext cx="3398700" cy="34032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1" name="Google Shape;54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325" y="24377"/>
            <a:ext cx="7065454" cy="489072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3" name="Google Shape;543;p4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準備階段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1"/>
          <p:cNvSpPr txBox="1"/>
          <p:nvPr>
            <p:ph idx="1" type="body"/>
          </p:nvPr>
        </p:nvSpPr>
        <p:spPr>
          <a:xfrm>
            <a:off x="715550" y="1341325"/>
            <a:ext cx="29544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選擇重點：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畫面構圖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人物姿勢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顏色位置</a:t>
            </a:r>
            <a:br>
              <a:rPr lang="zh-TW"/>
            </a:br>
            <a:r>
              <a:rPr lang="zh-TW"/>
              <a:t>跟預想畫面</a:t>
            </a:r>
            <a:br>
              <a:rPr lang="zh-TW"/>
            </a:br>
            <a:r>
              <a:rPr lang="zh-TW"/>
              <a:t>相近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取得</a:t>
            </a:r>
            <a:r>
              <a:rPr lang="zh-TW"/>
              <a:t>參考構圖</a:t>
            </a:r>
            <a:endParaRPr/>
          </a:p>
        </p:txBody>
      </p:sp>
      <p:sp>
        <p:nvSpPr>
          <p:cNvPr id="550" name="Google Shape;550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1" name="Google Shape;551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u="sng">
                <a:solidFill>
                  <a:schemeClr val="hlink"/>
                </a:solidFill>
                <a:hlinkClick r:id="rId3"/>
              </a:rPr>
              <a:t>https://en.radreisen.at/germany-france/bike-and-boat/rhine-bike-path-by-bike-and-boat</a:t>
            </a:r>
            <a:r>
              <a:rPr lang="zh-TW" sz="900"/>
              <a:t> </a:t>
            </a:r>
            <a:endParaRPr sz="900"/>
          </a:p>
        </p:txBody>
      </p:sp>
      <p:sp>
        <p:nvSpPr>
          <p:cNvPr id="552" name="Google Shape;552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3" name="Google Shape;55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868" y="1788899"/>
            <a:ext cx="5516258" cy="36774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https://www.krea.ai/apps/image/realtime</a:t>
            </a:r>
            <a:r>
              <a:rPr lang="zh-TW"/>
              <a:t> </a:t>
            </a:r>
            <a:endParaRPr/>
          </a:p>
        </p:txBody>
      </p:sp>
      <p:sp>
        <p:nvSpPr>
          <p:cNvPr id="559" name="Google Shape;559;p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進入 Generate &gt; Realtime</a:t>
            </a:r>
            <a:endParaRPr/>
          </a:p>
        </p:txBody>
      </p:sp>
      <p:sp>
        <p:nvSpPr>
          <p:cNvPr id="560" name="Google Shape;560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1" name="Google Shape;561;p4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3" name="Google Shape;56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02511"/>
            <a:ext cx="9143999" cy="485547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2"/>
          <p:cNvSpPr/>
          <p:nvPr/>
        </p:nvSpPr>
        <p:spPr>
          <a:xfrm>
            <a:off x="2561600" y="2435167"/>
            <a:ext cx="1372200" cy="679200"/>
          </a:xfrm>
          <a:prstGeom prst="wedgeRoundRectCallout">
            <a:avLst>
              <a:gd fmla="val -32373" name="adj1"/>
              <a:gd fmla="val 674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畫布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65" name="Google Shape;565;p42"/>
          <p:cNvSpPr/>
          <p:nvPr/>
        </p:nvSpPr>
        <p:spPr>
          <a:xfrm>
            <a:off x="7364925" y="2435167"/>
            <a:ext cx="1372200" cy="679200"/>
          </a:xfrm>
          <a:prstGeom prst="wedgeRoundRectCallout">
            <a:avLst>
              <a:gd fmla="val -32373" name="adj1"/>
              <a:gd fmla="val 674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生成結果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4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重置畫布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3-1. 選取並刪除畫布上的物件</a:t>
            </a:r>
            <a:endParaRPr/>
          </a:p>
        </p:txBody>
      </p:sp>
      <p:sp>
        <p:nvSpPr>
          <p:cNvPr id="572" name="Google Shape;572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3" name="Google Shape;573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4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518" y="1341325"/>
            <a:ext cx="4911169" cy="47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3"/>
          <p:cNvSpPr/>
          <p:nvPr/>
        </p:nvSpPr>
        <p:spPr>
          <a:xfrm>
            <a:off x="2116525" y="2243800"/>
            <a:ext cx="548700" cy="46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7" name="Google Shape;577;p43"/>
          <p:cNvSpPr/>
          <p:nvPr/>
        </p:nvSpPr>
        <p:spPr>
          <a:xfrm>
            <a:off x="2116525" y="4408050"/>
            <a:ext cx="548700" cy="468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8" name="Google Shape;578;p43"/>
          <p:cNvSpPr/>
          <p:nvPr/>
        </p:nvSpPr>
        <p:spPr>
          <a:xfrm>
            <a:off x="661925" y="1892300"/>
            <a:ext cx="1155300" cy="960300"/>
          </a:xfrm>
          <a:prstGeom prst="wedgeRoundRectCallout">
            <a:avLst>
              <a:gd fmla="val 80827" name="adj1"/>
              <a:gd fmla="val -305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A. 選取模式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9" name="Google Shape;579;p43"/>
          <p:cNvSpPr/>
          <p:nvPr/>
        </p:nvSpPr>
        <p:spPr>
          <a:xfrm>
            <a:off x="661925" y="4302600"/>
            <a:ext cx="1155300" cy="679200"/>
          </a:xfrm>
          <a:prstGeom prst="wedgeRoundRectCallout">
            <a:avLst>
              <a:gd fmla="val 80827" name="adj1"/>
              <a:gd fmla="val -305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C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刪除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0" name="Google Shape;580;p43"/>
          <p:cNvSpPr/>
          <p:nvPr/>
        </p:nvSpPr>
        <p:spPr>
          <a:xfrm>
            <a:off x="5766600" y="2403175"/>
            <a:ext cx="1155300" cy="679200"/>
          </a:xfrm>
          <a:prstGeom prst="wedgeRoundRectCallout">
            <a:avLst>
              <a:gd fmla="val -89113" name="adj1"/>
              <a:gd fmla="val 4389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</a:t>
            </a:r>
            <a:r>
              <a:rPr lang="zh-TW" sz="2400">
                <a:solidFill>
                  <a:srgbClr val="FFFFFF"/>
                </a:solidFill>
              </a:rPr>
              <a:t>. </a:t>
            </a:r>
            <a:r>
              <a:rPr lang="zh-TW" sz="2400">
                <a:solidFill>
                  <a:srgbClr val="FFFFFF"/>
                </a:solidFill>
              </a:rPr>
              <a:t>選取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